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2"/>
  </p:notesMasterIdLst>
  <p:sldIdLst>
    <p:sldId id="256" r:id="rId2"/>
    <p:sldId id="257" r:id="rId3"/>
    <p:sldId id="294" r:id="rId4"/>
    <p:sldId id="263" r:id="rId5"/>
    <p:sldId id="258" r:id="rId6"/>
    <p:sldId id="264" r:id="rId7"/>
    <p:sldId id="273" r:id="rId8"/>
    <p:sldId id="274" r:id="rId9"/>
    <p:sldId id="276" r:id="rId10"/>
    <p:sldId id="279" r:id="rId11"/>
    <p:sldId id="259" r:id="rId12"/>
    <p:sldId id="283" r:id="rId13"/>
    <p:sldId id="282" r:id="rId14"/>
    <p:sldId id="296" r:id="rId15"/>
    <p:sldId id="289" r:id="rId16"/>
    <p:sldId id="290" r:id="rId17"/>
    <p:sldId id="291" r:id="rId18"/>
    <p:sldId id="293" r:id="rId19"/>
    <p:sldId id="295" r:id="rId20"/>
    <p:sldId id="262"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0049"/>
    <a:srgbClr val="DE5AFF"/>
    <a:srgbClr val="BE3AEF"/>
    <a:srgbClr val="00144C"/>
    <a:srgbClr val="E94D96"/>
    <a:srgbClr val="8B17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6"/>
    <p:restoredTop sz="94682"/>
  </p:normalViewPr>
  <p:slideViewPr>
    <p:cSldViewPr snapToGrid="0">
      <p:cViewPr varScale="1">
        <p:scale>
          <a:sx n="159" d="100"/>
          <a:sy n="159" d="100"/>
        </p:scale>
        <p:origin x="296"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b33112c63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b33112c63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90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33112c63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33112c63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78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 see an opportunity of improvement and would work on it, jump on it. </a:t>
            </a:r>
            <a:endParaRPr dirty="0"/>
          </a:p>
        </p:txBody>
      </p:sp>
    </p:spTree>
    <p:extLst>
      <p:ext uri="{BB962C8B-B14F-4D97-AF65-F5344CB8AC3E}">
        <p14:creationId xmlns:p14="http://schemas.microsoft.com/office/powerpoint/2010/main" val="3985598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know breadths</a:t>
            </a:r>
            <a:endParaRPr dirty="0"/>
          </a:p>
        </p:txBody>
      </p:sp>
    </p:spTree>
    <p:extLst>
      <p:ext uri="{BB962C8B-B14F-4D97-AF65-F5344CB8AC3E}">
        <p14:creationId xmlns:p14="http://schemas.microsoft.com/office/powerpoint/2010/main" val="148427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know breadths</a:t>
            </a:r>
            <a:endParaRPr dirty="0"/>
          </a:p>
        </p:txBody>
      </p:sp>
    </p:spTree>
    <p:extLst>
      <p:ext uri="{BB962C8B-B14F-4D97-AF65-F5344CB8AC3E}">
        <p14:creationId xmlns:p14="http://schemas.microsoft.com/office/powerpoint/2010/main" val="194347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know breadths</a:t>
            </a:r>
            <a:endParaRPr dirty="0"/>
          </a:p>
        </p:txBody>
      </p:sp>
    </p:spTree>
    <p:extLst>
      <p:ext uri="{BB962C8B-B14F-4D97-AF65-F5344CB8AC3E}">
        <p14:creationId xmlns:p14="http://schemas.microsoft.com/office/powerpoint/2010/main" val="3248459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know breadths</a:t>
            </a:r>
            <a:endParaRPr dirty="0"/>
          </a:p>
        </p:txBody>
      </p:sp>
    </p:spTree>
    <p:extLst>
      <p:ext uri="{BB962C8B-B14F-4D97-AF65-F5344CB8AC3E}">
        <p14:creationId xmlns:p14="http://schemas.microsoft.com/office/powerpoint/2010/main" val="3926415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you know breadths</a:t>
            </a:r>
            <a:endParaRPr dirty="0"/>
          </a:p>
        </p:txBody>
      </p:sp>
    </p:spTree>
    <p:extLst>
      <p:ext uri="{BB962C8B-B14F-4D97-AF65-F5344CB8AC3E}">
        <p14:creationId xmlns:p14="http://schemas.microsoft.com/office/powerpoint/2010/main" val="56681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2b33112c6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2b33112c6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6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problem we’re fixing is basically to give tools to solve smaller subproblems which can compose to solve a bigger problem without any leaky abstractions.</a:t>
            </a:r>
            <a:r>
              <a:rPr lang="en-AU" sz="1100" dirty="0">
                <a:solidFill>
                  <a:schemeClr val="tx1"/>
                </a:solidFill>
              </a:rPr>
              <a:t> The Unix philosophy, eg: Unix cli commands. So yeah, you can use it for deploying, managing, configuring etc.</a:t>
            </a:r>
            <a:r>
              <a:rPr lang="en-US" sz="1100" dirty="0">
                <a:solidFill>
                  <a:schemeClr val="tx1"/>
                </a:solidFill>
              </a:rPr>
              <a:t> </a:t>
            </a:r>
            <a:endParaRPr lang="en-AU" sz="1100" dirty="0">
              <a:solidFill>
                <a:schemeClr val="tx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Package your application so that deployer can deploy in their cluster</a:t>
            </a:r>
            <a:endParaRPr dirty="0"/>
          </a:p>
        </p:txBody>
      </p:sp>
    </p:spTree>
    <p:extLst>
      <p:ext uri="{BB962C8B-B14F-4D97-AF65-F5344CB8AC3E}">
        <p14:creationId xmlns:p14="http://schemas.microsoft.com/office/powerpoint/2010/main" val="809488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eg : you can use a command such as </a:t>
            </a:r>
            <a:r>
              <a:rPr lang="en-US" dirty="0" err="1"/>
              <a:t>imgpkg</a:t>
            </a:r>
            <a:r>
              <a:rPr lang="en-US" dirty="0"/>
              <a:t> copy and it automatically references, sha-356 sums of the dependable images which we have in a .</a:t>
            </a:r>
            <a:r>
              <a:rPr lang="en-US" dirty="0" err="1"/>
              <a:t>imgpkg</a:t>
            </a:r>
            <a:r>
              <a:rPr lang="en-US" dirty="0"/>
              <a:t> file, you could actually form it easily with another tool or write you own if required. </a:t>
            </a:r>
            <a:endParaRPr dirty="0"/>
          </a:p>
        </p:txBody>
      </p:sp>
    </p:spTree>
    <p:extLst>
      <p:ext uri="{BB962C8B-B14F-4D97-AF65-F5344CB8AC3E}">
        <p14:creationId xmlns:p14="http://schemas.microsoft.com/office/powerpoint/2010/main" val="297375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layman terms, after we ‘ve copied ,we just wanted to add functionality of creating </a:t>
            </a:r>
            <a:r>
              <a:rPr lang="en-US" dirty="0" err="1"/>
              <a:t>oci</a:t>
            </a:r>
            <a:r>
              <a:rPr lang="en-US" dirty="0"/>
              <a:t>-tar of artifacts from </a:t>
            </a:r>
            <a:r>
              <a:rPr lang="en-US" dirty="0" err="1"/>
              <a:t>kctrl</a:t>
            </a:r>
            <a:r>
              <a:rPr lang="en-US" dirty="0"/>
              <a:t> before pushing. </a:t>
            </a:r>
          </a:p>
        </p:txBody>
      </p:sp>
    </p:spTree>
    <p:extLst>
      <p:ext uri="{BB962C8B-B14F-4D97-AF65-F5344CB8AC3E}">
        <p14:creationId xmlns:p14="http://schemas.microsoft.com/office/powerpoint/2010/main" val="3017360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Mentors aren’t just for technical side of things, talk to them about it.</a:t>
            </a:r>
            <a:endParaRPr dirty="0"/>
          </a:p>
        </p:txBody>
      </p:sp>
    </p:spTree>
    <p:extLst>
      <p:ext uri="{BB962C8B-B14F-4D97-AF65-F5344CB8AC3E}">
        <p14:creationId xmlns:p14="http://schemas.microsoft.com/office/powerpoint/2010/main" val="145107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Your first priority should be to get a roadmap and learn how to learn. For the first week. Get yourself familiar. Don’t think you can directly start on something and even if you might have the skill set, it’s always good to get </a:t>
            </a:r>
            <a:r>
              <a:rPr lang="en-US" dirty="0" err="1"/>
              <a:t>familier</a:t>
            </a:r>
            <a:r>
              <a:rPr lang="en-US" dirty="0"/>
              <a:t> with the org, the other projects in case things go </a:t>
            </a:r>
            <a:r>
              <a:rPr lang="en-US" dirty="0" err="1"/>
              <a:t>southhill</a:t>
            </a:r>
            <a:r>
              <a:rPr lang="en-US" dirty="0"/>
              <a:t>.</a:t>
            </a:r>
            <a:endParaRPr dirty="0"/>
          </a:p>
        </p:txBody>
      </p:sp>
    </p:spTree>
    <p:extLst>
      <p:ext uri="{BB962C8B-B14F-4D97-AF65-F5344CB8AC3E}">
        <p14:creationId xmlns:p14="http://schemas.microsoft.com/office/powerpoint/2010/main" val="1459200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00049"/>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98303" y="1196337"/>
            <a:ext cx="8010201" cy="2295612"/>
          </a:xfrm>
          <a:prstGeom prst="rect">
            <a:avLst/>
          </a:prstGeom>
          <a:noFill/>
        </p:spPr>
        <p:txBody>
          <a:bodyPr spcFirstLastPara="1" wrap="square" lIns="91425" tIns="91425" rIns="91425" bIns="91425" anchor="ctr" anchorCtr="0">
            <a:normAutofit/>
          </a:bodyPr>
          <a:lstStyle>
            <a:lvl1pPr lvl="0" algn="l">
              <a:spcBef>
                <a:spcPts val="0"/>
              </a:spcBef>
              <a:spcAft>
                <a:spcPts val="0"/>
              </a:spcAft>
              <a:buClr>
                <a:schemeClr val="lt1"/>
              </a:buClr>
              <a:buSzPts val="4800"/>
              <a:buNone/>
              <a:defRPr sz="4800">
                <a:solidFill>
                  <a:schemeClr val="bg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dirty="0"/>
          </a:p>
        </p:txBody>
      </p:sp>
      <p:sp>
        <p:nvSpPr>
          <p:cNvPr id="11" name="Google Shape;11;p2"/>
          <p:cNvSpPr txBox="1">
            <a:spLocks noGrp="1"/>
          </p:cNvSpPr>
          <p:nvPr>
            <p:ph type="subTitle" idx="1"/>
          </p:nvPr>
        </p:nvSpPr>
        <p:spPr>
          <a:xfrm>
            <a:off x="398304" y="3491949"/>
            <a:ext cx="7287958" cy="670179"/>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2800"/>
              <a:buNone/>
              <a:defRPr sz="2800">
                <a:solidFill>
                  <a:srgbClr val="DE5AFF"/>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dirty="0"/>
          </a:p>
        </p:txBody>
      </p:sp>
      <p:pic>
        <p:nvPicPr>
          <p:cNvPr id="3" name="Graphic 2">
            <a:extLst>
              <a:ext uri="{FF2B5EF4-FFF2-40B4-BE49-F238E27FC236}">
                <a16:creationId xmlns:a16="http://schemas.microsoft.com/office/drawing/2014/main" id="{E370147D-D7D3-BA95-F6AF-B3BA184188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8304" y="4701613"/>
            <a:ext cx="969444" cy="318947"/>
          </a:xfrm>
          <a:prstGeom prst="rect">
            <a:avLst/>
          </a:prstGeom>
        </p:spPr>
      </p:pic>
      <p:sp>
        <p:nvSpPr>
          <p:cNvPr id="4" name="TextBox 3">
            <a:extLst>
              <a:ext uri="{FF2B5EF4-FFF2-40B4-BE49-F238E27FC236}">
                <a16:creationId xmlns:a16="http://schemas.microsoft.com/office/drawing/2014/main" id="{B4EE2169-F3E1-4E05-1002-C08EEFA96A24}"/>
              </a:ext>
            </a:extLst>
          </p:cNvPr>
          <p:cNvSpPr txBox="1"/>
          <p:nvPr userDrawn="1"/>
        </p:nvSpPr>
        <p:spPr>
          <a:xfrm>
            <a:off x="1409589" y="4707198"/>
            <a:ext cx="1050288" cy="307777"/>
          </a:xfrm>
          <a:prstGeom prst="rect">
            <a:avLst/>
          </a:prstGeom>
          <a:noFill/>
        </p:spPr>
        <p:txBody>
          <a:bodyPr wrap="square" rtlCol="0">
            <a:spAutoFit/>
          </a:bodyPr>
          <a:lstStyle/>
          <a:p>
            <a:r>
              <a:rPr lang="en-CA" sz="1400" dirty="0">
                <a:solidFill>
                  <a:schemeClr val="bg1"/>
                </a:solidFill>
              </a:rPr>
              <a:t>#ossummit</a:t>
            </a:r>
          </a:p>
        </p:txBody>
      </p:sp>
      <p:pic>
        <p:nvPicPr>
          <p:cNvPr id="5" name="Picture 4">
            <a:extLst>
              <a:ext uri="{FF2B5EF4-FFF2-40B4-BE49-F238E27FC236}">
                <a16:creationId xmlns:a16="http://schemas.microsoft.com/office/drawing/2014/main" id="{3006F0EB-1F46-1345-8382-EDC5D12183D1}"/>
              </a:ext>
            </a:extLst>
          </p:cNvPr>
          <p:cNvPicPr>
            <a:picLocks noChangeAspect="1"/>
          </p:cNvPicPr>
          <p:nvPr userDrawn="1"/>
        </p:nvPicPr>
        <p:blipFill>
          <a:blip r:embed="rId4"/>
          <a:srcRect/>
          <a:stretch/>
        </p:blipFill>
        <p:spPr>
          <a:xfrm>
            <a:off x="7128931" y="2985971"/>
            <a:ext cx="1972734" cy="2162117"/>
          </a:xfrm>
          <a:prstGeom prst="rect">
            <a:avLst/>
          </a:prstGeom>
        </p:spPr>
      </p:pic>
      <p:pic>
        <p:nvPicPr>
          <p:cNvPr id="12" name="Graphic 11">
            <a:extLst>
              <a:ext uri="{FF2B5EF4-FFF2-40B4-BE49-F238E27FC236}">
                <a16:creationId xmlns:a16="http://schemas.microsoft.com/office/drawing/2014/main" id="{2BF6195B-B24C-8448-C660-0A7399A98C9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01430" y="344280"/>
            <a:ext cx="2898361" cy="5631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400049"/>
        </a:solidFill>
        <a:effectLst/>
      </p:bgPr>
    </p:bg>
    <p:spTree>
      <p:nvGrpSpPr>
        <p:cNvPr id="1" name="Shape 15"/>
        <p:cNvGrpSpPr/>
        <p:nvPr/>
      </p:nvGrpSpPr>
      <p:grpSpPr>
        <a:xfrm>
          <a:off x="0" y="0"/>
          <a:ext cx="0" cy="0"/>
          <a:chOff x="0" y="0"/>
          <a:chExt cx="0" cy="0"/>
        </a:xfrm>
      </p:grpSpPr>
      <p:pic>
        <p:nvPicPr>
          <p:cNvPr id="17" name="Google Shape;17;p3"/>
          <p:cNvPicPr preferRelativeResize="0"/>
          <p:nvPr/>
        </p:nvPicPr>
        <p:blipFill>
          <a:blip r:embed="rId2">
            <a:extLst>
              <a:ext uri="{96DAC541-7B7A-43D3-8B79-37D633B846F1}">
                <asvg:svgBlip xmlns:asvg="http://schemas.microsoft.com/office/drawing/2016/SVG/main" r:embed="rId3"/>
              </a:ext>
            </a:extLst>
          </a:blip>
          <a:srcRect/>
          <a:stretch/>
        </p:blipFill>
        <p:spPr>
          <a:xfrm>
            <a:off x="140378" y="4673306"/>
            <a:ext cx="1748157" cy="339641"/>
          </a:xfrm>
          <a:prstGeom prst="rect">
            <a:avLst/>
          </a:prstGeom>
          <a:noFill/>
          <a:ln>
            <a:noFill/>
          </a:ln>
        </p:spPr>
      </p:pic>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ldNum" idx="12"/>
          </p:nvPr>
        </p:nvSpPr>
        <p:spPr>
          <a:xfrm>
            <a:off x="6530671" y="4666204"/>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pic>
        <p:nvPicPr>
          <p:cNvPr id="2" name="Picture 1">
            <a:extLst>
              <a:ext uri="{FF2B5EF4-FFF2-40B4-BE49-F238E27FC236}">
                <a16:creationId xmlns:a16="http://schemas.microsoft.com/office/drawing/2014/main" id="{822501CC-5575-F326-EE1C-5DC96233F0E8}"/>
              </a:ext>
            </a:extLst>
          </p:cNvPr>
          <p:cNvPicPr>
            <a:picLocks noChangeAspect="1"/>
          </p:cNvPicPr>
          <p:nvPr userDrawn="1"/>
        </p:nvPicPr>
        <p:blipFill>
          <a:blip r:embed="rId4"/>
          <a:srcRect/>
          <a:stretch/>
        </p:blipFill>
        <p:spPr>
          <a:xfrm>
            <a:off x="7128931" y="2985971"/>
            <a:ext cx="1972734" cy="216211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Logo">
    <p:bg>
      <p:bgPr>
        <a:solidFill>
          <a:srgbClr val="400049"/>
        </a:solidFill>
        <a:effectLst/>
      </p:bgPr>
    </p:bg>
    <p:spTree>
      <p:nvGrpSpPr>
        <p:cNvPr id="1" name="Shape 15"/>
        <p:cNvGrpSpPr/>
        <p:nvPr/>
      </p:nvGrpSpPr>
      <p:grpSpPr>
        <a:xfrm>
          <a:off x="0" y="0"/>
          <a:ext cx="0" cy="0"/>
          <a:chOff x="0" y="0"/>
          <a:chExt cx="0" cy="0"/>
        </a:xfrm>
      </p:grpSpPr>
      <p:pic>
        <p:nvPicPr>
          <p:cNvPr id="17" name="Google Shape;17;p3"/>
          <p:cNvPicPr preferRelativeResize="0"/>
          <p:nvPr/>
        </p:nvPicPr>
        <p:blipFill>
          <a:blip r:embed="rId2">
            <a:extLst>
              <a:ext uri="{96DAC541-7B7A-43D3-8B79-37D633B846F1}">
                <asvg:svgBlip xmlns:asvg="http://schemas.microsoft.com/office/drawing/2016/SVG/main" r:embed="rId3"/>
              </a:ext>
            </a:extLst>
          </a:blip>
          <a:srcRect/>
          <a:stretch/>
        </p:blipFill>
        <p:spPr>
          <a:xfrm>
            <a:off x="1293812" y="1921019"/>
            <a:ext cx="6556376" cy="1273809"/>
          </a:xfrm>
          <a:prstGeom prst="rect">
            <a:avLst/>
          </a:prstGeom>
          <a:noFill/>
          <a:ln>
            <a:noFill/>
          </a:ln>
        </p:spPr>
      </p:pic>
      <p:pic>
        <p:nvPicPr>
          <p:cNvPr id="2" name="Picture 1">
            <a:extLst>
              <a:ext uri="{FF2B5EF4-FFF2-40B4-BE49-F238E27FC236}">
                <a16:creationId xmlns:a16="http://schemas.microsoft.com/office/drawing/2014/main" id="{B2C8CB5B-BC3A-2563-77D6-7C0BF7ED6AFF}"/>
              </a:ext>
            </a:extLst>
          </p:cNvPr>
          <p:cNvPicPr>
            <a:picLocks noChangeAspect="1"/>
          </p:cNvPicPr>
          <p:nvPr userDrawn="1"/>
        </p:nvPicPr>
        <p:blipFill>
          <a:blip r:embed="rId4"/>
          <a:srcRect/>
          <a:stretch/>
        </p:blipFill>
        <p:spPr>
          <a:xfrm>
            <a:off x="7128931" y="2985971"/>
            <a:ext cx="1972734" cy="2162117"/>
          </a:xfrm>
          <a:prstGeom prst="rect">
            <a:avLst/>
          </a:prstGeom>
        </p:spPr>
      </p:pic>
    </p:spTree>
    <p:extLst>
      <p:ext uri="{BB962C8B-B14F-4D97-AF65-F5344CB8AC3E}">
        <p14:creationId xmlns:p14="http://schemas.microsoft.com/office/powerpoint/2010/main" val="94563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4"/>
          <p:cNvSpPr txBox="1">
            <a:spLocks noGrp="1"/>
          </p:cNvSpPr>
          <p:nvPr>
            <p:ph type="body" idx="1"/>
          </p:nvPr>
        </p:nvSpPr>
        <p:spPr>
          <a:xfrm>
            <a:off x="311700" y="1152475"/>
            <a:ext cx="8520600" cy="3317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4" name="Google Shape;24;p4"/>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3" name="Picture 2" descr="A screenshot of a cell phone&#10;&#10;Description automatically generated">
            <a:extLst>
              <a:ext uri="{FF2B5EF4-FFF2-40B4-BE49-F238E27FC236}">
                <a16:creationId xmlns:a16="http://schemas.microsoft.com/office/drawing/2014/main" id="{BE07DF55-84DC-256F-1497-55E42BEF67D6}"/>
              </a:ext>
            </a:extLst>
          </p:cNvPr>
          <p:cNvPicPr>
            <a:picLocks noChangeAspect="1"/>
          </p:cNvPicPr>
          <p:nvPr userDrawn="1"/>
        </p:nvPicPr>
        <p:blipFill>
          <a:blip r:embed="rId2"/>
          <a:stretch>
            <a:fillRect/>
          </a:stretch>
        </p:blipFill>
        <p:spPr>
          <a:xfrm>
            <a:off x="7893922" y="3783724"/>
            <a:ext cx="1171357" cy="1276081"/>
          </a:xfrm>
          <a:prstGeom prst="rect">
            <a:avLst/>
          </a:prstGeom>
        </p:spPr>
      </p:pic>
      <p:pic>
        <p:nvPicPr>
          <p:cNvPr id="5" name="Graphic 4">
            <a:extLst>
              <a:ext uri="{FF2B5EF4-FFF2-40B4-BE49-F238E27FC236}">
                <a16:creationId xmlns:a16="http://schemas.microsoft.com/office/drawing/2014/main" id="{2A68CFB2-C68E-5D54-855C-E733555D6A3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22516" y="4558392"/>
            <a:ext cx="2501809" cy="48606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6"/>
        <p:cNvGrpSpPr/>
        <p:nvPr/>
      </p:nvGrpSpPr>
      <p:grpSpPr>
        <a:xfrm>
          <a:off x="0" y="0"/>
          <a:ext cx="0" cy="0"/>
          <a:chOff x="0" y="0"/>
          <a:chExt cx="0" cy="0"/>
        </a:xfrm>
      </p:grpSpPr>
      <p:sp>
        <p:nvSpPr>
          <p:cNvPr id="30" name="Google Shape;3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311700" y="1152475"/>
            <a:ext cx="3999900" cy="3317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body" idx="2"/>
          </p:nvPr>
        </p:nvSpPr>
        <p:spPr>
          <a:xfrm>
            <a:off x="4832400" y="1152475"/>
            <a:ext cx="3999900" cy="3317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2" name="Picture 1" descr="A screenshot of a cell phone&#10;&#10;Description automatically generated">
            <a:extLst>
              <a:ext uri="{FF2B5EF4-FFF2-40B4-BE49-F238E27FC236}">
                <a16:creationId xmlns:a16="http://schemas.microsoft.com/office/drawing/2014/main" id="{9FDA8566-3DE8-56B7-B1D8-8A7A72839D32}"/>
              </a:ext>
            </a:extLst>
          </p:cNvPr>
          <p:cNvPicPr>
            <a:picLocks noChangeAspect="1"/>
          </p:cNvPicPr>
          <p:nvPr userDrawn="1"/>
        </p:nvPicPr>
        <p:blipFill>
          <a:blip r:embed="rId2"/>
          <a:stretch>
            <a:fillRect/>
          </a:stretch>
        </p:blipFill>
        <p:spPr>
          <a:xfrm>
            <a:off x="7893922" y="3783724"/>
            <a:ext cx="1171357" cy="1276081"/>
          </a:xfrm>
          <a:prstGeom prst="rect">
            <a:avLst/>
          </a:prstGeom>
        </p:spPr>
      </p:pic>
      <p:sp>
        <p:nvSpPr>
          <p:cNvPr id="3" name="Google Shape;24;p4">
            <a:extLst>
              <a:ext uri="{FF2B5EF4-FFF2-40B4-BE49-F238E27FC236}">
                <a16:creationId xmlns:a16="http://schemas.microsoft.com/office/drawing/2014/main" id="{56FE4164-9B12-E434-465C-7937ECBF4E6E}"/>
              </a:ext>
            </a:extLst>
          </p:cNvPr>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5" name="Graphic 4">
            <a:extLst>
              <a:ext uri="{FF2B5EF4-FFF2-40B4-BE49-F238E27FC236}">
                <a16:creationId xmlns:a16="http://schemas.microsoft.com/office/drawing/2014/main" id="{C84C3AD0-141B-731F-E277-AB9FFD6428D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22516" y="4558392"/>
            <a:ext cx="2501809" cy="48606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0" r:id="rId4"/>
    <p:sldLayoutId id="214748365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arvel.de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carvel.dev/" TargetMode="External"/><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3" name="Title 2">
            <a:extLst>
              <a:ext uri="{FF2B5EF4-FFF2-40B4-BE49-F238E27FC236}">
                <a16:creationId xmlns:a16="http://schemas.microsoft.com/office/drawing/2014/main" id="{1BD317C6-C613-C436-A4E5-90F67C36ACF7}"/>
              </a:ext>
            </a:extLst>
          </p:cNvPr>
          <p:cNvSpPr>
            <a:spLocks noGrp="1"/>
          </p:cNvSpPr>
          <p:nvPr>
            <p:ph type="ctrTitle"/>
          </p:nvPr>
        </p:nvSpPr>
        <p:spPr>
          <a:xfrm>
            <a:off x="398304" y="1196337"/>
            <a:ext cx="8027240" cy="2295612"/>
          </a:xfrm>
        </p:spPr>
        <p:txBody>
          <a:bodyPr>
            <a:normAutofit/>
          </a:bodyPr>
          <a:lstStyle/>
          <a:p>
            <a:r>
              <a:rPr lang="en-CA" sz="3200" dirty="0"/>
              <a:t> Impact of LFX Mentorship : </a:t>
            </a:r>
            <a:br>
              <a:rPr lang="en-CA" sz="3200" dirty="0"/>
            </a:br>
            <a:r>
              <a:rPr lang="en-CA" sz="3200" dirty="0"/>
              <a:t> </a:t>
            </a:r>
            <a:r>
              <a:rPr lang="en-CA" sz="2000" dirty="0"/>
              <a:t>My learnings at Carvel and the journey beyond</a:t>
            </a:r>
          </a:p>
        </p:txBody>
      </p:sp>
      <p:sp>
        <p:nvSpPr>
          <p:cNvPr id="4" name="Subtitle 3">
            <a:extLst>
              <a:ext uri="{FF2B5EF4-FFF2-40B4-BE49-F238E27FC236}">
                <a16:creationId xmlns:a16="http://schemas.microsoft.com/office/drawing/2014/main" id="{7C0E09CD-3420-5B42-E889-851F02E49A48}"/>
              </a:ext>
            </a:extLst>
          </p:cNvPr>
          <p:cNvSpPr>
            <a:spLocks noGrp="1"/>
          </p:cNvSpPr>
          <p:nvPr>
            <p:ph type="subTitle" idx="1"/>
          </p:nvPr>
        </p:nvSpPr>
        <p:spPr/>
        <p:txBody>
          <a:bodyPr/>
          <a:lstStyle/>
          <a:p>
            <a:r>
              <a:rPr lang="en-CA" i="1" dirty="0">
                <a:solidFill>
                  <a:schemeClr val="bg2">
                    <a:lumMod val="60000"/>
                    <a:lumOff val="40000"/>
                  </a:schemeClr>
                </a:solidFill>
              </a:rPr>
              <a:t>Ashish Kumar</a:t>
            </a:r>
          </a:p>
        </p:txBody>
      </p:sp>
      <p:sp>
        <p:nvSpPr>
          <p:cNvPr id="2" name="TextBox 1">
            <a:extLst>
              <a:ext uri="{FF2B5EF4-FFF2-40B4-BE49-F238E27FC236}">
                <a16:creationId xmlns:a16="http://schemas.microsoft.com/office/drawing/2014/main" id="{DE247B7F-1E50-E171-CC9E-95A804A73315}"/>
              </a:ext>
            </a:extLst>
          </p:cNvPr>
          <p:cNvSpPr txBox="1"/>
          <p:nvPr/>
        </p:nvSpPr>
        <p:spPr>
          <a:xfrm>
            <a:off x="2429465" y="4704250"/>
            <a:ext cx="1050288" cy="307777"/>
          </a:xfrm>
          <a:prstGeom prst="rect">
            <a:avLst/>
          </a:prstGeom>
          <a:noFill/>
        </p:spPr>
        <p:txBody>
          <a:bodyPr wrap="square" rtlCol="0">
            <a:spAutoFit/>
          </a:bodyPr>
          <a:lstStyle/>
          <a:p>
            <a:r>
              <a:rPr lang="en-CA" sz="1400" dirty="0">
                <a:solidFill>
                  <a:schemeClr val="bg1"/>
                </a:solidFill>
              </a:rPr>
              <a:t>@</a:t>
            </a:r>
            <a:r>
              <a:rPr lang="en-CA" dirty="0" err="1">
                <a:solidFill>
                  <a:schemeClr val="bg1"/>
                </a:solidFill>
              </a:rPr>
              <a:t>ashpect</a:t>
            </a:r>
            <a:endParaRPr lang="en-CA"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641558" y="247299"/>
            <a:ext cx="171650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Learnings</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 1 Don’t underestimate yourself !!</a:t>
            </a:r>
          </a:p>
          <a:p>
            <a:pPr marL="114300" indent="0">
              <a:buNone/>
            </a:pPr>
            <a:r>
              <a:rPr lang="en-US" dirty="0"/>
              <a:t># 2 Don’t overestimate yourself !!</a:t>
            </a:r>
          </a:p>
          <a:p>
            <a:pPr marL="114300" indent="0">
              <a:buNone/>
            </a:pPr>
            <a:r>
              <a:rPr lang="en-US" dirty="0"/>
              <a:t># 3 Communicate, Communicate, Communicate !!</a:t>
            </a:r>
          </a:p>
          <a:p>
            <a:pPr marL="114300" indent="0">
              <a:buNone/>
            </a:pPr>
            <a:r>
              <a:rPr lang="en-US" dirty="0"/>
              <a:t># 4 Be self-reliant. ‘Learn how to learn’ !!</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180436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AutoShape 2" descr="Screenshot 2024-05-23 at 10 14 29 PM">
            <a:extLst>
              <a:ext uri="{FF2B5EF4-FFF2-40B4-BE49-F238E27FC236}">
                <a16:creationId xmlns:a16="http://schemas.microsoft.com/office/drawing/2014/main" id="{862D85DD-1957-5AA3-1E40-CBA9FE94C858}"/>
              </a:ext>
            </a:extLst>
          </p:cNvPr>
          <p:cNvSpPr>
            <a:spLocks noChangeAspect="1" noChangeArrowheads="1"/>
          </p:cNvSpPr>
          <p:nvPr/>
        </p:nvSpPr>
        <p:spPr bwMode="auto">
          <a:xfrm>
            <a:off x="2775284" y="775034"/>
            <a:ext cx="4368466" cy="43684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process&#10;&#10;Description automatically generated">
            <a:extLst>
              <a:ext uri="{FF2B5EF4-FFF2-40B4-BE49-F238E27FC236}">
                <a16:creationId xmlns:a16="http://schemas.microsoft.com/office/drawing/2014/main" id="{DA6431CC-A6BE-982B-A3E0-7FA0134A55FE}"/>
              </a:ext>
            </a:extLst>
          </p:cNvPr>
          <p:cNvPicPr>
            <a:picLocks noChangeAspect="1"/>
          </p:cNvPicPr>
          <p:nvPr/>
        </p:nvPicPr>
        <p:blipFill>
          <a:blip r:embed="rId3"/>
          <a:stretch>
            <a:fillRect/>
          </a:stretch>
        </p:blipFill>
        <p:spPr>
          <a:xfrm>
            <a:off x="456079" y="673541"/>
            <a:ext cx="4236244" cy="3462314"/>
          </a:xfrm>
          <a:prstGeom prst="rect">
            <a:avLst/>
          </a:prstGeom>
        </p:spPr>
      </p:pic>
      <p:sp>
        <p:nvSpPr>
          <p:cNvPr id="3" name="Google Shape;55;p10">
            <a:extLst>
              <a:ext uri="{FF2B5EF4-FFF2-40B4-BE49-F238E27FC236}">
                <a16:creationId xmlns:a16="http://schemas.microsoft.com/office/drawing/2014/main" id="{34D8B684-802C-D513-9209-615B2ADF945A}"/>
              </a:ext>
            </a:extLst>
          </p:cNvPr>
          <p:cNvSpPr txBox="1">
            <a:spLocks noGrp="1"/>
          </p:cNvSpPr>
          <p:nvPr>
            <p:ph type="title"/>
          </p:nvPr>
        </p:nvSpPr>
        <p:spPr>
          <a:xfrm>
            <a:off x="2118048" y="352925"/>
            <a:ext cx="6714251" cy="50933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		</a:t>
            </a:r>
            <a:endParaRPr dirty="0">
              <a:solidFill>
                <a:schemeClr val="tx1"/>
              </a:solidFill>
            </a:endParaRPr>
          </a:p>
        </p:txBody>
      </p:sp>
      <p:sp>
        <p:nvSpPr>
          <p:cNvPr id="2" name="TextBox 1">
            <a:extLst>
              <a:ext uri="{FF2B5EF4-FFF2-40B4-BE49-F238E27FC236}">
                <a16:creationId xmlns:a16="http://schemas.microsoft.com/office/drawing/2014/main" id="{BA38249F-94D1-268C-1C63-BCE4EBC20954}"/>
              </a:ext>
            </a:extLst>
          </p:cNvPr>
          <p:cNvSpPr txBox="1"/>
          <p:nvPr/>
        </p:nvSpPr>
        <p:spPr>
          <a:xfrm>
            <a:off x="5196875" y="1617643"/>
            <a:ext cx="2791149" cy="1384995"/>
          </a:xfrm>
          <a:prstGeom prst="rect">
            <a:avLst/>
          </a:prstGeom>
          <a:noFill/>
        </p:spPr>
        <p:txBody>
          <a:bodyPr wrap="none" rtlCol="0">
            <a:spAutoFit/>
          </a:bodyPr>
          <a:lstStyle/>
          <a:p>
            <a:r>
              <a:rPr lang="en-US" dirty="0"/>
              <a:t>#5 </a:t>
            </a:r>
          </a:p>
          <a:p>
            <a:r>
              <a:rPr lang="en-US" dirty="0"/>
              <a:t>Define a scope.</a:t>
            </a:r>
          </a:p>
          <a:p>
            <a:r>
              <a:rPr lang="en-US" dirty="0"/>
              <a:t>Make roadmap. </a:t>
            </a:r>
          </a:p>
          <a:p>
            <a:r>
              <a:rPr lang="en-US" dirty="0"/>
              <a:t>Make weekly goals.</a:t>
            </a:r>
          </a:p>
          <a:p>
            <a:r>
              <a:rPr lang="en-US" dirty="0"/>
              <a:t>Separate things on priority basis.</a:t>
            </a:r>
          </a:p>
          <a:p>
            <a:r>
              <a:rPr lang="en-US" dirty="0"/>
              <a:t>Weekly Checkups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641558" y="247299"/>
            <a:ext cx="171650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Learnings</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 1 Don’t underestimate yourself !!</a:t>
            </a:r>
          </a:p>
          <a:p>
            <a:pPr marL="114300" indent="0">
              <a:buNone/>
            </a:pPr>
            <a:r>
              <a:rPr lang="en-US" dirty="0"/>
              <a:t># 2 Don’t overestimate yourself !!</a:t>
            </a:r>
          </a:p>
          <a:p>
            <a:pPr marL="114300" indent="0">
              <a:buNone/>
            </a:pPr>
            <a:r>
              <a:rPr lang="en-US" dirty="0"/>
              <a:t># 3 Communicate, Communicate, Communicate !!</a:t>
            </a:r>
          </a:p>
          <a:p>
            <a:pPr marL="114300" indent="0">
              <a:buNone/>
            </a:pPr>
            <a:r>
              <a:rPr lang="en-US" dirty="0"/>
              <a:t># 4 Mentors are also human beings !!</a:t>
            </a:r>
          </a:p>
          <a:p>
            <a:pPr marL="114300" indent="0">
              <a:buNone/>
            </a:pPr>
            <a:r>
              <a:rPr lang="en-US" dirty="0"/>
              <a:t># 5 Be self-reliant. ‘Learn how to learn’ !!</a:t>
            </a:r>
          </a:p>
          <a:p>
            <a:pPr marL="114300" indent="0">
              <a:buNone/>
            </a:pPr>
            <a:r>
              <a:rPr lang="en-US" dirty="0"/>
              <a:t># 6 Define scope and timeline very well !!</a:t>
            </a:r>
          </a:p>
          <a:p>
            <a:pPr marL="114300" indent="0">
              <a:buNone/>
            </a:pPr>
            <a:r>
              <a:rPr lang="en-US" dirty="0"/>
              <a:t># 7 Don’t be afraid to re-do things. Don’t get too attached.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632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AutoShape 2" descr="Screenshot 2024-05-23 at 10 14 29 PM">
            <a:extLst>
              <a:ext uri="{FF2B5EF4-FFF2-40B4-BE49-F238E27FC236}">
                <a16:creationId xmlns:a16="http://schemas.microsoft.com/office/drawing/2014/main" id="{862D85DD-1957-5AA3-1E40-CBA9FE94C858}"/>
              </a:ext>
            </a:extLst>
          </p:cNvPr>
          <p:cNvSpPr>
            <a:spLocks noChangeAspect="1" noChangeArrowheads="1"/>
          </p:cNvSpPr>
          <p:nvPr/>
        </p:nvSpPr>
        <p:spPr bwMode="auto">
          <a:xfrm>
            <a:off x="2775284" y="775034"/>
            <a:ext cx="4368466" cy="436846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Google Shape;55;p10">
            <a:extLst>
              <a:ext uri="{FF2B5EF4-FFF2-40B4-BE49-F238E27FC236}">
                <a16:creationId xmlns:a16="http://schemas.microsoft.com/office/drawing/2014/main" id="{34D8B684-802C-D513-9209-615B2ADF945A}"/>
              </a:ext>
            </a:extLst>
          </p:cNvPr>
          <p:cNvSpPr txBox="1">
            <a:spLocks noGrp="1"/>
          </p:cNvSpPr>
          <p:nvPr>
            <p:ph type="title"/>
          </p:nvPr>
        </p:nvSpPr>
        <p:spPr>
          <a:xfrm>
            <a:off x="2118048" y="352925"/>
            <a:ext cx="6714251" cy="50933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		</a:t>
            </a:r>
            <a:endParaRPr dirty="0">
              <a:solidFill>
                <a:schemeClr val="tx1"/>
              </a:solidFill>
            </a:endParaRPr>
          </a:p>
        </p:txBody>
      </p:sp>
      <p:sp>
        <p:nvSpPr>
          <p:cNvPr id="5" name="AutoShape 2">
            <a:extLst>
              <a:ext uri="{FF2B5EF4-FFF2-40B4-BE49-F238E27FC236}">
                <a16:creationId xmlns:a16="http://schemas.microsoft.com/office/drawing/2014/main" id="{5C8F29A2-5A74-0488-0BE7-56B4CEAB1BC3}"/>
              </a:ext>
            </a:extLst>
          </p:cNvPr>
          <p:cNvSpPr>
            <a:spLocks noChangeAspect="1" noChangeArrowheads="1"/>
          </p:cNvSpPr>
          <p:nvPr/>
        </p:nvSpPr>
        <p:spPr bwMode="auto">
          <a:xfrm>
            <a:off x="4419600" y="2419350"/>
            <a:ext cx="17645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toy story character next to a person&#10;&#10;Description automatically generated">
            <a:extLst>
              <a:ext uri="{FF2B5EF4-FFF2-40B4-BE49-F238E27FC236}">
                <a16:creationId xmlns:a16="http://schemas.microsoft.com/office/drawing/2014/main" id="{BAAAE37E-BE2B-B828-B1A2-06DBF0E10AFB}"/>
              </a:ext>
            </a:extLst>
          </p:cNvPr>
          <p:cNvPicPr>
            <a:picLocks noChangeAspect="1"/>
          </p:cNvPicPr>
          <p:nvPr/>
        </p:nvPicPr>
        <p:blipFill>
          <a:blip r:embed="rId3"/>
          <a:stretch>
            <a:fillRect/>
          </a:stretch>
        </p:blipFill>
        <p:spPr>
          <a:xfrm>
            <a:off x="364887" y="1028300"/>
            <a:ext cx="3699363" cy="2514600"/>
          </a:xfrm>
          <a:prstGeom prst="rect">
            <a:avLst/>
          </a:prstGeom>
        </p:spPr>
      </p:pic>
      <p:pic>
        <p:nvPicPr>
          <p:cNvPr id="1028" name="Picture 4" descr="Man throwing computer in trash Meme Generator">
            <a:extLst>
              <a:ext uri="{FF2B5EF4-FFF2-40B4-BE49-F238E27FC236}">
                <a16:creationId xmlns:a16="http://schemas.microsoft.com/office/drawing/2014/main" id="{C5CB9091-2CC9-515C-8D4D-95967EAB9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585" y="1028300"/>
            <a:ext cx="3225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30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15916" y="253966"/>
            <a:ext cx="3112168"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Technical Learnings</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#1 Building Images from Scratch</a:t>
            </a:r>
          </a:p>
          <a:p>
            <a:pPr marL="114300" indent="0">
              <a:buNone/>
            </a:pPr>
            <a:r>
              <a:rPr lang="en-US" dirty="0"/>
              <a:t>#2 OCI Images and Artifacts</a:t>
            </a:r>
          </a:p>
          <a:p>
            <a:pPr marL="114300" indent="0">
              <a:buNone/>
            </a:pPr>
            <a:r>
              <a:rPr lang="en-US" dirty="0"/>
              <a:t>#3 Importance of OCI Compliant Ecosystem</a:t>
            </a:r>
          </a:p>
          <a:p>
            <a:pPr marL="114300" indent="0">
              <a:buNone/>
            </a:pPr>
            <a:r>
              <a:rPr lang="en-US" dirty="0"/>
              <a:t>#4 Writing CLI’s in go</a:t>
            </a:r>
          </a:p>
          <a:p>
            <a:pPr marL="114300" indent="0">
              <a:buNone/>
            </a:pPr>
            <a:r>
              <a:rPr lang="en-US" dirty="0"/>
              <a:t>#5 Buildkit Internals</a:t>
            </a:r>
          </a:p>
          <a:p>
            <a:pPr marL="114300" indent="0">
              <a:buNone/>
            </a:pPr>
            <a:r>
              <a:rPr lang="en-US" dirty="0"/>
              <a:t>#6 Creating and working with CRD’s</a:t>
            </a:r>
          </a:p>
        </p:txBody>
      </p:sp>
    </p:spTree>
    <p:extLst>
      <p:ext uri="{BB962C8B-B14F-4D97-AF65-F5344CB8AC3E}">
        <p14:creationId xmlns:p14="http://schemas.microsoft.com/office/powerpoint/2010/main" val="383911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767263" y="247299"/>
            <a:ext cx="344103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The Journey Beyond</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 1 Find what you liked and go into the depths !!</a:t>
            </a:r>
          </a:p>
          <a:p>
            <a:pPr marL="114300" indent="0">
              <a:buNone/>
            </a:pPr>
            <a:r>
              <a:rPr lang="en-US" dirty="0"/>
              <a:t>	- Went into the depths of image building.</a:t>
            </a:r>
          </a:p>
          <a:p>
            <a:pPr marL="114300" indent="0">
              <a:buNone/>
            </a:pPr>
            <a:r>
              <a:rPr lang="en-US" dirty="0"/>
              <a:t> </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302775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767263" y="247299"/>
            <a:ext cx="344103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The Journey Beyond</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 1 Find what you liked and go into the depths !!</a:t>
            </a:r>
          </a:p>
          <a:p>
            <a:pPr marL="114300" indent="0">
              <a:buNone/>
            </a:pPr>
            <a:r>
              <a:rPr lang="en-US" dirty="0"/>
              <a:t>	- Went into the depths of image building.</a:t>
            </a:r>
          </a:p>
          <a:p>
            <a:pPr marL="114300" indent="0">
              <a:buNone/>
            </a:pPr>
            <a:r>
              <a:rPr lang="en-US" dirty="0"/>
              <a:t># 2 Leverage what you learnt !!</a:t>
            </a:r>
          </a:p>
          <a:p>
            <a:pPr marL="114300" indent="0">
              <a:buNone/>
            </a:pPr>
            <a:r>
              <a:rPr lang="en-US" dirty="0"/>
              <a:t>	-  Worked on startups, Buildkit/Docker/K8s in </a:t>
            </a:r>
            <a:r>
              <a:rPr lang="en-US" dirty="0" err="1"/>
              <a:t>GSoC</a:t>
            </a:r>
            <a:r>
              <a:rPr lang="en-US" dirty="0"/>
              <a:t> in </a:t>
            </a:r>
            <a:r>
              <a:rPr lang="en-US" dirty="0" err="1"/>
              <a:t>Metacall</a:t>
            </a:r>
            <a:r>
              <a:rPr lang="en-US" dirty="0"/>
              <a:t>.</a:t>
            </a:r>
          </a:p>
          <a:p>
            <a:pPr marL="114300" indent="0">
              <a:buNone/>
            </a:pPr>
            <a:endParaRPr lang="en-US" dirty="0"/>
          </a:p>
          <a:p>
            <a:pPr marL="114300" indent="0">
              <a:buNone/>
            </a:pPr>
            <a:r>
              <a:rPr lang="en-US" dirty="0"/>
              <a:t> </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472919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767263" y="247299"/>
            <a:ext cx="344103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The Journey Beyond</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normAutofit/>
          </a:bodyPr>
          <a:lstStyle/>
          <a:p>
            <a:pPr marL="114300" indent="0">
              <a:buNone/>
            </a:pPr>
            <a:r>
              <a:rPr lang="en-US" dirty="0"/>
              <a:t># 1 Find what you liked and go into the depths !!</a:t>
            </a:r>
          </a:p>
          <a:p>
            <a:pPr marL="114300" indent="0">
              <a:buNone/>
            </a:pPr>
            <a:r>
              <a:rPr lang="en-US" dirty="0"/>
              <a:t>	- Went into the depths of image building.</a:t>
            </a:r>
          </a:p>
          <a:p>
            <a:pPr marL="114300" indent="0">
              <a:buNone/>
            </a:pPr>
            <a:r>
              <a:rPr lang="en-US" dirty="0"/>
              <a:t># 2 Leverage what you learnt !!</a:t>
            </a:r>
          </a:p>
          <a:p>
            <a:pPr marL="114300" indent="0">
              <a:buNone/>
            </a:pPr>
            <a:r>
              <a:rPr lang="en-US" dirty="0"/>
              <a:t>	-  Worked on startups, Buildkit/Docker/K8s in </a:t>
            </a:r>
            <a:r>
              <a:rPr lang="en-US" dirty="0" err="1"/>
              <a:t>GSoC</a:t>
            </a:r>
            <a:r>
              <a:rPr lang="en-US" dirty="0"/>
              <a:t> in </a:t>
            </a:r>
            <a:r>
              <a:rPr lang="en-US" dirty="0" err="1"/>
              <a:t>Metacall</a:t>
            </a:r>
            <a:r>
              <a:rPr lang="en-US" dirty="0"/>
              <a:t>.</a:t>
            </a:r>
          </a:p>
          <a:p>
            <a:pPr marL="114300" indent="0">
              <a:buNone/>
            </a:pPr>
            <a:r>
              <a:rPr lang="en-US" dirty="0"/>
              <a:t># 3 Build your personal projects !!</a:t>
            </a:r>
          </a:p>
          <a:p>
            <a:pPr marL="114300" indent="0">
              <a:buNone/>
            </a:pPr>
            <a:r>
              <a:rPr lang="en-US" dirty="0"/>
              <a:t>	- Learning through smaller projects.</a:t>
            </a:r>
          </a:p>
          <a:p>
            <a:pPr marL="114300" indent="0">
              <a:buNone/>
            </a:pPr>
            <a:endParaRPr lang="en-US" dirty="0"/>
          </a:p>
          <a:p>
            <a:pPr marL="114300" indent="0">
              <a:buNone/>
            </a:pPr>
            <a:r>
              <a:rPr lang="en-US" dirty="0"/>
              <a:t> </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228541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767263" y="247299"/>
            <a:ext cx="3441031"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The Journey Beyond</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normAutofit fontScale="92500" lnSpcReduction="20000"/>
          </a:bodyPr>
          <a:lstStyle/>
          <a:p>
            <a:pPr marL="114300" indent="0">
              <a:buNone/>
            </a:pPr>
            <a:r>
              <a:rPr lang="en-US" dirty="0"/>
              <a:t># 1 Find what you liked and go into the depths !!</a:t>
            </a:r>
          </a:p>
          <a:p>
            <a:pPr marL="114300" indent="0">
              <a:buNone/>
            </a:pPr>
            <a:r>
              <a:rPr lang="en-US" dirty="0"/>
              <a:t>	- Went into the depths of image building.</a:t>
            </a:r>
          </a:p>
          <a:p>
            <a:pPr marL="114300" indent="0">
              <a:buNone/>
            </a:pPr>
            <a:r>
              <a:rPr lang="en-US" dirty="0"/>
              <a:t># 2 Leverage what you learnt !!</a:t>
            </a:r>
          </a:p>
          <a:p>
            <a:pPr marL="114300" indent="0">
              <a:buNone/>
            </a:pPr>
            <a:r>
              <a:rPr lang="en-US" dirty="0"/>
              <a:t>	-  Worked on startups, Buildkit/Docker/K8s in </a:t>
            </a:r>
            <a:r>
              <a:rPr lang="en-US" dirty="0" err="1"/>
              <a:t>GSoC</a:t>
            </a:r>
            <a:r>
              <a:rPr lang="en-US" dirty="0"/>
              <a:t> in </a:t>
            </a:r>
            <a:r>
              <a:rPr lang="en-US" dirty="0" err="1"/>
              <a:t>Metacall</a:t>
            </a:r>
            <a:r>
              <a:rPr lang="en-US" dirty="0"/>
              <a:t>.</a:t>
            </a:r>
          </a:p>
          <a:p>
            <a:pPr marL="114300" indent="0">
              <a:buNone/>
            </a:pPr>
            <a:r>
              <a:rPr lang="en-US" dirty="0"/>
              <a:t># 3 Build your personal projects !!</a:t>
            </a:r>
          </a:p>
          <a:p>
            <a:pPr marL="114300" indent="0">
              <a:buNone/>
            </a:pPr>
            <a:r>
              <a:rPr lang="en-US" dirty="0"/>
              <a:t>	- Learning through smaller projects.</a:t>
            </a:r>
          </a:p>
          <a:p>
            <a:pPr marL="114300" indent="0">
              <a:buNone/>
            </a:pPr>
            <a:r>
              <a:rPr lang="en-US" dirty="0"/>
              <a:t># 4 Find like minded people !!</a:t>
            </a:r>
          </a:p>
          <a:p>
            <a:pPr marL="114300" indent="0">
              <a:buNone/>
            </a:pPr>
            <a:r>
              <a:rPr lang="en-US" dirty="0"/>
              <a:t>	- Joined CNCF community in locations.</a:t>
            </a:r>
          </a:p>
          <a:p>
            <a:pPr marL="114300" indent="0">
              <a:buNone/>
            </a:pPr>
            <a:r>
              <a:rPr lang="en-US" dirty="0"/>
              <a:t>	- Founding member and DevOps co-lead at GDSC IIT Roorkee.</a:t>
            </a:r>
          </a:p>
          <a:p>
            <a:pPr marL="114300" indent="0">
              <a:buNone/>
            </a:pPr>
            <a:r>
              <a:rPr lang="en-US" dirty="0"/>
              <a:t>	- Building Katana at </a:t>
            </a:r>
            <a:r>
              <a:rPr lang="en-US" dirty="0" err="1"/>
              <a:t>SDSLabs</a:t>
            </a:r>
            <a:r>
              <a:rPr lang="en-US" dirty="0"/>
              <a:t> – </a:t>
            </a:r>
            <a:r>
              <a:rPr lang="en-US" dirty="0" err="1"/>
              <a:t>a&amp;d</a:t>
            </a:r>
            <a:r>
              <a:rPr lang="en-US" dirty="0"/>
              <a:t> </a:t>
            </a:r>
            <a:r>
              <a:rPr lang="en-US" dirty="0" err="1"/>
              <a:t>ctf</a:t>
            </a:r>
            <a:r>
              <a:rPr lang="en-US" dirty="0"/>
              <a:t> platform on k8s.</a:t>
            </a:r>
          </a:p>
          <a:p>
            <a:pPr marL="114300" indent="0">
              <a:buNone/>
            </a:pPr>
            <a:endParaRPr lang="en-US" dirty="0"/>
          </a:p>
          <a:p>
            <a:pPr marL="114300" indent="0">
              <a:buNone/>
            </a:pPr>
            <a:r>
              <a:rPr lang="en-US" dirty="0"/>
              <a:t> </a:t>
            </a:r>
          </a:p>
          <a:p>
            <a:pPr marL="114300" indent="0">
              <a:buNone/>
            </a:pPr>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415221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569368" y="247299"/>
            <a:ext cx="224589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What next ?</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normAutofit/>
          </a:bodyPr>
          <a:lstStyle/>
          <a:p>
            <a:pPr marL="114300" indent="0">
              <a:buNone/>
            </a:pPr>
            <a:r>
              <a:rPr lang="en-US" dirty="0"/>
              <a:t># 1 Meeting Linux Torvalds in Person </a:t>
            </a:r>
          </a:p>
          <a:p>
            <a:pPr marL="114300" indent="0">
              <a:buNone/>
            </a:pPr>
            <a:r>
              <a:rPr lang="en-US" dirty="0"/>
              <a:t># 2 Connect with like minded people </a:t>
            </a:r>
          </a:p>
          <a:p>
            <a:pPr marL="114300" indent="0">
              <a:buNone/>
            </a:pPr>
            <a:r>
              <a:rPr lang="en-US" dirty="0"/>
              <a:t># 2 Complete personal OSS projects</a:t>
            </a:r>
          </a:p>
          <a:p>
            <a:pPr marL="114300" indent="0">
              <a:buNone/>
            </a:pPr>
            <a:r>
              <a:rPr lang="en-US" dirty="0"/>
              <a:t># 3 Looking for challenging opportunities to work on</a:t>
            </a:r>
          </a:p>
          <a:p>
            <a:pPr marL="114300" indent="0">
              <a:buNone/>
            </a:pPr>
            <a:endParaRPr lang="en-US" dirty="0"/>
          </a:p>
          <a:p>
            <a:pPr marL="114300" indent="0">
              <a:buNone/>
            </a:pPr>
            <a:r>
              <a:rPr lang="en-US" dirty="0" err="1"/>
              <a:t>github.com</a:t>
            </a:r>
            <a:r>
              <a:rPr lang="en-US" dirty="0"/>
              <a:t>/</a:t>
            </a:r>
            <a:r>
              <a:rPr lang="en-US" dirty="0" err="1"/>
              <a:t>ashpect</a:t>
            </a:r>
            <a:r>
              <a:rPr lang="en-US" dirty="0"/>
              <a:t>/</a:t>
            </a:r>
            <a:r>
              <a:rPr lang="en-US" dirty="0" err="1"/>
              <a:t>lfxdemo</a:t>
            </a:r>
            <a:endParaRPr lang="en-US" dirty="0"/>
          </a:p>
        </p:txBody>
      </p:sp>
    </p:spTree>
    <p:extLst>
      <p:ext uri="{BB962C8B-B14F-4D97-AF65-F5344CB8AC3E}">
        <p14:creationId xmlns:p14="http://schemas.microsoft.com/office/powerpoint/2010/main" val="3461240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2901819" y="257758"/>
            <a:ext cx="2963345" cy="420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u="sng"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About Me</a:t>
            </a:r>
            <a:endParaRPr u="sng"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A cartoon of a child wearing glasses&#10;&#10;Description automatically generated">
            <a:extLst>
              <a:ext uri="{FF2B5EF4-FFF2-40B4-BE49-F238E27FC236}">
                <a16:creationId xmlns:a16="http://schemas.microsoft.com/office/drawing/2014/main" id="{FF602BC1-97A6-809B-9FC1-93C7BC4A39CE}"/>
              </a:ext>
            </a:extLst>
          </p:cNvPr>
          <p:cNvPicPr>
            <a:picLocks noChangeAspect="1"/>
          </p:cNvPicPr>
          <p:nvPr/>
        </p:nvPicPr>
        <p:blipFill>
          <a:blip r:embed="rId3"/>
          <a:stretch>
            <a:fillRect/>
          </a:stretch>
        </p:blipFill>
        <p:spPr>
          <a:xfrm>
            <a:off x="6214188" y="1073019"/>
            <a:ext cx="1996140" cy="1937722"/>
          </a:xfrm>
          <a:prstGeom prst="rect">
            <a:avLst/>
          </a:prstGeom>
        </p:spPr>
      </p:pic>
      <p:sp>
        <p:nvSpPr>
          <p:cNvPr id="4" name="TextBox 3">
            <a:extLst>
              <a:ext uri="{FF2B5EF4-FFF2-40B4-BE49-F238E27FC236}">
                <a16:creationId xmlns:a16="http://schemas.microsoft.com/office/drawing/2014/main" id="{CEEF1DC9-8049-AA92-AB3B-6AB456A65E24}"/>
              </a:ext>
            </a:extLst>
          </p:cNvPr>
          <p:cNvSpPr txBox="1"/>
          <p:nvPr/>
        </p:nvSpPr>
        <p:spPr>
          <a:xfrm>
            <a:off x="6657458" y="3010741"/>
            <a:ext cx="1109599" cy="307777"/>
          </a:xfrm>
          <a:prstGeom prst="rect">
            <a:avLst/>
          </a:prstGeom>
          <a:noFill/>
        </p:spPr>
        <p:txBody>
          <a:bodyPr wrap="none" rtlCol="0">
            <a:spAutoFit/>
          </a:bodyPr>
          <a:lstStyle/>
          <a:p>
            <a:r>
              <a:rPr lang="en-US" dirty="0" err="1">
                <a:solidFill>
                  <a:schemeClr val="bg1"/>
                </a:solidFill>
              </a:rPr>
              <a:t>ashpect.me</a:t>
            </a:r>
            <a:endParaRPr lang="en-US" dirty="0">
              <a:solidFill>
                <a:schemeClr val="bg1"/>
              </a:solidFill>
            </a:endParaRPr>
          </a:p>
        </p:txBody>
      </p:sp>
      <p:sp>
        <p:nvSpPr>
          <p:cNvPr id="5" name="TextBox 4">
            <a:extLst>
              <a:ext uri="{FF2B5EF4-FFF2-40B4-BE49-F238E27FC236}">
                <a16:creationId xmlns:a16="http://schemas.microsoft.com/office/drawing/2014/main" id="{BF1232D8-719D-6AB0-3348-53B1E99F12A7}"/>
              </a:ext>
            </a:extLst>
          </p:cNvPr>
          <p:cNvSpPr txBox="1"/>
          <p:nvPr/>
        </p:nvSpPr>
        <p:spPr>
          <a:xfrm>
            <a:off x="643812" y="1227326"/>
            <a:ext cx="4434227" cy="1415772"/>
          </a:xfrm>
          <a:prstGeom prst="rect">
            <a:avLst/>
          </a:prstGeom>
          <a:noFill/>
        </p:spPr>
        <p:txBody>
          <a:bodyPr wrap="none" rtlCol="0">
            <a:spAutoFit/>
          </a:bodyPr>
          <a:lstStyle/>
          <a:p>
            <a:r>
              <a:rPr lang="en-US" sz="1600" b="1" dirty="0">
                <a:solidFill>
                  <a:schemeClr val="bg1"/>
                </a:solidFill>
              </a:rPr>
              <a:t>Ashish Kumar</a:t>
            </a:r>
          </a:p>
          <a:p>
            <a:r>
              <a:rPr lang="en-US" dirty="0">
                <a:solidFill>
                  <a:schemeClr val="bg1"/>
                </a:solidFill>
              </a:rPr>
              <a:t>- Undergrad@ Indian Institute of Technology Roorkee</a:t>
            </a:r>
          </a:p>
          <a:p>
            <a:r>
              <a:rPr lang="en-US" dirty="0">
                <a:solidFill>
                  <a:schemeClr val="bg1"/>
                </a:solidFill>
              </a:rPr>
              <a:t>- developer at </a:t>
            </a:r>
            <a:r>
              <a:rPr lang="en-US" dirty="0" err="1">
                <a:solidFill>
                  <a:schemeClr val="bg1"/>
                </a:solidFill>
              </a:rPr>
              <a:t>SDSLabs</a:t>
            </a:r>
            <a:r>
              <a:rPr lang="en-US" dirty="0">
                <a:solidFill>
                  <a:schemeClr val="bg1"/>
                </a:solidFill>
              </a:rPr>
              <a:t> (sdslabs.co)</a:t>
            </a:r>
          </a:p>
          <a:p>
            <a:r>
              <a:rPr lang="en-US" dirty="0">
                <a:solidFill>
                  <a:schemeClr val="bg1"/>
                </a:solidFill>
              </a:rPr>
              <a:t>- LFX Mentee’23</a:t>
            </a:r>
          </a:p>
          <a:p>
            <a:r>
              <a:rPr lang="en-US" dirty="0">
                <a:solidFill>
                  <a:schemeClr val="bg1"/>
                </a:solidFill>
              </a:rPr>
              <a:t>- Gsoc ‘24</a:t>
            </a:r>
          </a:p>
          <a:p>
            <a:pPr marL="285750" indent="-285750">
              <a:buFontTx/>
              <a:buChar char="-"/>
            </a:pPr>
            <a:endParaRPr lang="en-US" dirty="0">
              <a:solidFill>
                <a:schemeClr val="bg1"/>
              </a:solidFill>
            </a:endParaRPr>
          </a:p>
        </p:txBody>
      </p:sp>
      <p:sp>
        <p:nvSpPr>
          <p:cNvPr id="6" name="TextBox 5">
            <a:extLst>
              <a:ext uri="{FF2B5EF4-FFF2-40B4-BE49-F238E27FC236}">
                <a16:creationId xmlns:a16="http://schemas.microsoft.com/office/drawing/2014/main" id="{50B0F89E-325B-FABF-5BAF-1374C06C52AF}"/>
              </a:ext>
            </a:extLst>
          </p:cNvPr>
          <p:cNvSpPr txBox="1"/>
          <p:nvPr/>
        </p:nvSpPr>
        <p:spPr>
          <a:xfrm>
            <a:off x="643812" y="2718353"/>
            <a:ext cx="3169457" cy="1200329"/>
          </a:xfrm>
          <a:prstGeom prst="rect">
            <a:avLst/>
          </a:prstGeom>
          <a:noFill/>
        </p:spPr>
        <p:txBody>
          <a:bodyPr wrap="none" rtlCol="0">
            <a:spAutoFit/>
          </a:bodyPr>
          <a:lstStyle/>
          <a:p>
            <a:r>
              <a:rPr lang="en-US" sz="1600" b="1" dirty="0">
                <a:solidFill>
                  <a:schemeClr val="bg1"/>
                </a:solidFill>
              </a:rPr>
              <a:t>Interest</a:t>
            </a:r>
          </a:p>
          <a:p>
            <a:r>
              <a:rPr lang="en-US" dirty="0">
                <a:solidFill>
                  <a:schemeClr val="bg1"/>
                </a:solidFill>
              </a:rPr>
              <a:t>- Cloud Native Technologies/DevOps</a:t>
            </a:r>
          </a:p>
          <a:p>
            <a:r>
              <a:rPr lang="en-US" dirty="0">
                <a:solidFill>
                  <a:schemeClr val="bg1"/>
                </a:solidFill>
              </a:rPr>
              <a:t>- Backend Developer (Go/C++/</a:t>
            </a:r>
            <a:r>
              <a:rPr lang="en-US" dirty="0" err="1">
                <a:solidFill>
                  <a:schemeClr val="bg1"/>
                </a:solidFill>
              </a:rPr>
              <a:t>Js</a:t>
            </a:r>
            <a:r>
              <a:rPr lang="en-US" dirty="0">
                <a:solidFill>
                  <a:schemeClr val="bg1"/>
                </a:solidFill>
              </a:rPr>
              <a:t>)</a:t>
            </a:r>
          </a:p>
          <a:p>
            <a:r>
              <a:rPr lang="en-US" dirty="0">
                <a:solidFill>
                  <a:schemeClr val="bg1"/>
                </a:solidFill>
              </a:rPr>
              <a:t>- Zero-Knowledge Applications</a:t>
            </a:r>
          </a:p>
          <a:p>
            <a:r>
              <a:rPr lang="en-US" dirty="0">
                <a:solidFill>
                  <a:schemeClr val="bg1"/>
                </a:solidFill>
              </a:rPr>
              <a:t>- Depth vs Trying things out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178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2901819" y="257758"/>
            <a:ext cx="2963345" cy="420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u="sng"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rPr>
              <a:t>Mentors</a:t>
            </a:r>
            <a:endParaRPr u="sng" dirty="0">
              <a:solidFill>
                <a:schemeClr val="accent3">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BF1232D8-719D-6AB0-3348-53B1E99F12A7}"/>
              </a:ext>
            </a:extLst>
          </p:cNvPr>
          <p:cNvSpPr txBox="1"/>
          <p:nvPr/>
        </p:nvSpPr>
        <p:spPr>
          <a:xfrm>
            <a:off x="643812" y="1154306"/>
            <a:ext cx="1915909" cy="523220"/>
          </a:xfrm>
          <a:prstGeom prst="rect">
            <a:avLst/>
          </a:prstGeom>
          <a:noFill/>
        </p:spPr>
        <p:txBody>
          <a:bodyPr wrap="none" rtlCol="0">
            <a:spAutoFit/>
          </a:bodyPr>
          <a:lstStyle/>
          <a:p>
            <a:pPr marL="285750" indent="-285750">
              <a:buFontTx/>
              <a:buChar char="-"/>
            </a:pPr>
            <a:r>
              <a:rPr lang="en-US" dirty="0" err="1">
                <a:solidFill>
                  <a:schemeClr val="bg1"/>
                </a:solidFill>
              </a:rPr>
              <a:t>Soumik</a:t>
            </a:r>
            <a:r>
              <a:rPr lang="en-US" dirty="0">
                <a:solidFill>
                  <a:schemeClr val="bg1"/>
                </a:solidFill>
              </a:rPr>
              <a:t> Majumdar</a:t>
            </a:r>
          </a:p>
          <a:p>
            <a:pPr marL="285750" indent="-285750">
              <a:buFontTx/>
              <a:buChar char="-"/>
            </a:pPr>
            <a:endParaRPr lang="en-US" dirty="0">
              <a:solidFill>
                <a:schemeClr val="bg1"/>
              </a:solidFill>
            </a:endParaRPr>
          </a:p>
        </p:txBody>
      </p:sp>
      <p:pic>
        <p:nvPicPr>
          <p:cNvPr id="7" name="Picture 6" descr="A person sitting in a booth&#10;&#10;Description automatically generated">
            <a:extLst>
              <a:ext uri="{FF2B5EF4-FFF2-40B4-BE49-F238E27FC236}">
                <a16:creationId xmlns:a16="http://schemas.microsoft.com/office/drawing/2014/main" id="{1C4027F5-294C-58AD-ACFA-B2A9F1742832}"/>
              </a:ext>
            </a:extLst>
          </p:cNvPr>
          <p:cNvPicPr>
            <a:picLocks noChangeAspect="1"/>
          </p:cNvPicPr>
          <p:nvPr/>
        </p:nvPicPr>
        <p:blipFill>
          <a:blip r:embed="rId3"/>
          <a:stretch>
            <a:fillRect/>
          </a:stretch>
        </p:blipFill>
        <p:spPr>
          <a:xfrm>
            <a:off x="739969" y="1559037"/>
            <a:ext cx="1866217" cy="1846222"/>
          </a:xfrm>
          <a:prstGeom prst="rect">
            <a:avLst/>
          </a:prstGeom>
        </p:spPr>
      </p:pic>
      <p:pic>
        <p:nvPicPr>
          <p:cNvPr id="9" name="Picture 8" descr="A person with dark hair smiling&#10;&#10;Description automatically generated">
            <a:extLst>
              <a:ext uri="{FF2B5EF4-FFF2-40B4-BE49-F238E27FC236}">
                <a16:creationId xmlns:a16="http://schemas.microsoft.com/office/drawing/2014/main" id="{CC95FD20-7BD7-2A1C-49D5-BA4E42D78658}"/>
              </a:ext>
            </a:extLst>
          </p:cNvPr>
          <p:cNvPicPr>
            <a:picLocks noChangeAspect="1"/>
          </p:cNvPicPr>
          <p:nvPr/>
        </p:nvPicPr>
        <p:blipFill>
          <a:blip r:embed="rId4"/>
          <a:stretch>
            <a:fillRect/>
          </a:stretch>
        </p:blipFill>
        <p:spPr>
          <a:xfrm>
            <a:off x="3450382" y="1559037"/>
            <a:ext cx="1866217" cy="1846222"/>
          </a:xfrm>
          <a:prstGeom prst="rect">
            <a:avLst/>
          </a:prstGeom>
        </p:spPr>
      </p:pic>
      <p:pic>
        <p:nvPicPr>
          <p:cNvPr id="11" name="Picture 10" descr="A person with a beard and mustache in front of a metal structure&#10;&#10;Description automatically generated">
            <a:extLst>
              <a:ext uri="{FF2B5EF4-FFF2-40B4-BE49-F238E27FC236}">
                <a16:creationId xmlns:a16="http://schemas.microsoft.com/office/drawing/2014/main" id="{5CBDF5F2-EC4F-C6DC-5B0D-1A563F2948B5}"/>
              </a:ext>
            </a:extLst>
          </p:cNvPr>
          <p:cNvPicPr>
            <a:picLocks noChangeAspect="1"/>
          </p:cNvPicPr>
          <p:nvPr/>
        </p:nvPicPr>
        <p:blipFill>
          <a:blip r:embed="rId5"/>
          <a:stretch>
            <a:fillRect/>
          </a:stretch>
        </p:blipFill>
        <p:spPr>
          <a:xfrm>
            <a:off x="6224995" y="1563662"/>
            <a:ext cx="1962372" cy="1846222"/>
          </a:xfrm>
          <a:prstGeom prst="rect">
            <a:avLst/>
          </a:prstGeom>
        </p:spPr>
      </p:pic>
      <p:sp>
        <p:nvSpPr>
          <p:cNvPr id="12" name="TextBox 11">
            <a:extLst>
              <a:ext uri="{FF2B5EF4-FFF2-40B4-BE49-F238E27FC236}">
                <a16:creationId xmlns:a16="http://schemas.microsoft.com/office/drawing/2014/main" id="{5F56EA60-DDC8-33FA-B99F-CF7871635F31}"/>
              </a:ext>
            </a:extLst>
          </p:cNvPr>
          <p:cNvSpPr txBox="1"/>
          <p:nvPr/>
        </p:nvSpPr>
        <p:spPr>
          <a:xfrm>
            <a:off x="3529330" y="1154306"/>
            <a:ext cx="1518364" cy="523220"/>
          </a:xfrm>
          <a:prstGeom prst="rect">
            <a:avLst/>
          </a:prstGeom>
          <a:noFill/>
        </p:spPr>
        <p:txBody>
          <a:bodyPr wrap="none" rtlCol="0">
            <a:spAutoFit/>
          </a:bodyPr>
          <a:lstStyle/>
          <a:p>
            <a:pPr marL="285750" indent="-285750">
              <a:buFontTx/>
              <a:buChar char="-"/>
            </a:pPr>
            <a:r>
              <a:rPr lang="en-US" dirty="0">
                <a:solidFill>
                  <a:schemeClr val="bg1"/>
                </a:solidFill>
              </a:rPr>
              <a:t>Renu </a:t>
            </a:r>
            <a:r>
              <a:rPr lang="en-US" dirty="0" err="1">
                <a:solidFill>
                  <a:schemeClr val="bg1"/>
                </a:solidFill>
              </a:rPr>
              <a:t>Yarday</a:t>
            </a:r>
            <a:endParaRPr lang="en-US" dirty="0">
              <a:solidFill>
                <a:schemeClr val="bg1"/>
              </a:solidFill>
            </a:endParaRPr>
          </a:p>
          <a:p>
            <a:pPr marL="285750" indent="-285750">
              <a:buFontTx/>
              <a:buChar char="-"/>
            </a:pPr>
            <a:endParaRPr lang="en-US" dirty="0">
              <a:solidFill>
                <a:schemeClr val="bg1"/>
              </a:solidFill>
            </a:endParaRPr>
          </a:p>
        </p:txBody>
      </p:sp>
      <p:sp>
        <p:nvSpPr>
          <p:cNvPr id="13" name="TextBox 12">
            <a:extLst>
              <a:ext uri="{FF2B5EF4-FFF2-40B4-BE49-F238E27FC236}">
                <a16:creationId xmlns:a16="http://schemas.microsoft.com/office/drawing/2014/main" id="{C3C95AFB-C880-E9F0-B7C1-8BC83CB39A58}"/>
              </a:ext>
            </a:extLst>
          </p:cNvPr>
          <p:cNvSpPr txBox="1"/>
          <p:nvPr/>
        </p:nvSpPr>
        <p:spPr>
          <a:xfrm>
            <a:off x="6363625" y="1154306"/>
            <a:ext cx="1487908" cy="307777"/>
          </a:xfrm>
          <a:prstGeom prst="rect">
            <a:avLst/>
          </a:prstGeom>
          <a:noFill/>
        </p:spPr>
        <p:txBody>
          <a:bodyPr wrap="none" rtlCol="0">
            <a:spAutoFit/>
          </a:bodyPr>
          <a:lstStyle/>
          <a:p>
            <a:pPr marL="285750" indent="-285750">
              <a:buFontTx/>
              <a:buChar char="-"/>
            </a:pPr>
            <a:r>
              <a:rPr lang="en-US" dirty="0">
                <a:solidFill>
                  <a:schemeClr val="bg1"/>
                </a:solidFill>
              </a:rPr>
              <a:t>Joao Pereira</a:t>
            </a:r>
          </a:p>
        </p:txBody>
      </p:sp>
    </p:spTree>
    <p:extLst>
      <p:ext uri="{BB962C8B-B14F-4D97-AF65-F5344CB8AC3E}">
        <p14:creationId xmlns:p14="http://schemas.microsoft.com/office/powerpoint/2010/main" val="980898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85EA6B9-C11D-CB65-6A60-8941557FE9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78342" y="1472197"/>
            <a:ext cx="2209800" cy="1701800"/>
          </a:xfrm>
          <a:prstGeom prst="rect">
            <a:avLst/>
          </a:prstGeom>
        </p:spPr>
      </p:pic>
    </p:spTree>
    <p:extLst>
      <p:ext uri="{BB962C8B-B14F-4D97-AF65-F5344CB8AC3E}">
        <p14:creationId xmlns:p14="http://schemas.microsoft.com/office/powerpoint/2010/main" val="130474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11700" y="28956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			The </a:t>
            </a:r>
            <a:r>
              <a:rPr lang="en-US" dirty="0">
                <a:solidFill>
                  <a:schemeClr val="tx1"/>
                </a:solidFill>
              </a:rPr>
              <a:t>Carvel Philosophy ?</a:t>
            </a:r>
            <a:endParaRPr dirty="0">
              <a:solidFill>
                <a:schemeClr val="tx1"/>
              </a:solidFill>
            </a:endParaRPr>
          </a:p>
        </p:txBody>
      </p:sp>
      <p:sp>
        <p:nvSpPr>
          <p:cNvPr id="56" name="Google Shape;56;p10"/>
          <p:cNvSpPr txBox="1">
            <a:spLocks noGrp="1"/>
          </p:cNvSpPr>
          <p:nvPr>
            <p:ph type="body" idx="1"/>
          </p:nvPr>
        </p:nvSpPr>
        <p:spPr>
          <a:xfrm>
            <a:off x="4636168" y="1215451"/>
            <a:ext cx="4066674" cy="2722805"/>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1400" dirty="0">
                <a:hlinkClick r:id="rId3"/>
              </a:rPr>
              <a:t>https://carvel.dev</a:t>
            </a:r>
            <a:endParaRPr lang="en-US" sz="1400" dirty="0"/>
          </a:p>
          <a:p>
            <a:pPr marL="0" lvl="0" indent="0" algn="l" rtl="0">
              <a:spcBef>
                <a:spcPts val="0"/>
              </a:spcBef>
              <a:spcAft>
                <a:spcPts val="1200"/>
              </a:spcAft>
              <a:buNone/>
            </a:pPr>
            <a:r>
              <a:rPr lang="en-AU" sz="1400" dirty="0">
                <a:solidFill>
                  <a:schemeClr val="tx1"/>
                </a:solidFill>
              </a:rPr>
              <a:t>- Carvel is a set of reliable, single-purpose, composable tools.</a:t>
            </a:r>
          </a:p>
          <a:p>
            <a:pPr marL="0" lvl="0" indent="0" algn="l" rtl="0">
              <a:spcBef>
                <a:spcPts val="0"/>
              </a:spcBef>
              <a:spcAft>
                <a:spcPts val="1200"/>
              </a:spcAft>
              <a:buNone/>
            </a:pPr>
            <a:r>
              <a:rPr lang="en-AU" sz="1400" dirty="0">
                <a:solidFill>
                  <a:schemeClr val="tx1"/>
                </a:solidFill>
              </a:rPr>
              <a:t>- 7 tools - Cli’s and the controllers. </a:t>
            </a:r>
            <a:endParaRPr lang="en-US" sz="1400" dirty="0"/>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4"/>
          <a:stretch>
            <a:fillRect/>
          </a:stretch>
        </p:blipFill>
        <p:spPr>
          <a:xfrm>
            <a:off x="115077" y="247299"/>
            <a:ext cx="2002972" cy="65722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C7817DC-092D-9E50-A17C-A1AD15614B3E}"/>
              </a:ext>
            </a:extLst>
          </p:cNvPr>
          <p:cNvPicPr>
            <a:picLocks noChangeAspect="1"/>
          </p:cNvPicPr>
          <p:nvPr/>
        </p:nvPicPr>
        <p:blipFill>
          <a:blip r:embed="rId5"/>
          <a:stretch>
            <a:fillRect/>
          </a:stretch>
        </p:blipFill>
        <p:spPr>
          <a:xfrm>
            <a:off x="195077" y="1215451"/>
            <a:ext cx="4196132" cy="28360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745832" y="247299"/>
            <a:ext cx="125930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Imgpkg</a:t>
            </a:r>
            <a:endParaRPr dirty="0">
              <a:solidFill>
                <a:schemeClr val="tx1"/>
              </a:solidFill>
            </a:endParaRPr>
          </a:p>
        </p:txBody>
      </p:sp>
      <p:sp>
        <p:nvSpPr>
          <p:cNvPr id="56" name="Google Shape;56;p10"/>
          <p:cNvSpPr txBox="1">
            <a:spLocks noGrp="1"/>
          </p:cNvSpPr>
          <p:nvPr>
            <p:ph type="body" idx="1"/>
          </p:nvPr>
        </p:nvSpPr>
        <p:spPr>
          <a:xfrm>
            <a:off x="3898232" y="946514"/>
            <a:ext cx="4788567" cy="1625236"/>
          </a:xfrm>
          <a:prstGeom prst="rect">
            <a:avLst/>
          </a:prstGeom>
        </p:spPr>
        <p:txBody>
          <a:bodyPr spcFirstLastPara="1" wrap="square" lIns="91425" tIns="91425" rIns="91425" bIns="91425" anchor="t" anchorCtr="0">
            <a:normAutofit fontScale="85000" lnSpcReduction="10000"/>
          </a:bodyPr>
          <a:lstStyle/>
          <a:p>
            <a:pPr marL="0" indent="0">
              <a:spcAft>
                <a:spcPts val="1200"/>
              </a:spcAft>
              <a:buNone/>
            </a:pPr>
            <a:r>
              <a:rPr lang="en-US" sz="1400" dirty="0">
                <a:solidFill>
                  <a:srgbClr val="AD1D4A"/>
                </a:solidFill>
                <a:hlinkClick r:id="rId3">
                  <a:extLst>
                    <a:ext uri="{A12FA001-AC4F-418D-AE19-62706E023703}">
                      <ahyp:hlinkClr xmlns:ahyp="http://schemas.microsoft.com/office/drawing/2018/hyperlinkcolor" val="tx"/>
                    </a:ext>
                  </a:extLst>
                </a:hlinkClick>
              </a:rPr>
              <a:t>https://</a:t>
            </a:r>
            <a:r>
              <a:rPr lang="en-US" sz="1400" u="sng" dirty="0" err="1">
                <a:solidFill>
                  <a:schemeClr val="accent1"/>
                </a:solidFill>
                <a:hlinkClick r:id="rId3">
                  <a:extLst>
                    <a:ext uri="{A12FA001-AC4F-418D-AE19-62706E023703}">
                      <ahyp:hlinkClr xmlns:ahyp="http://schemas.microsoft.com/office/drawing/2018/hyperlinkcolor" val="tx"/>
                    </a:ext>
                  </a:extLst>
                </a:hlinkClick>
              </a:rPr>
              <a:t>carvel.de</a:t>
            </a:r>
            <a:r>
              <a:rPr lang="en-US" sz="1400" u="sng" dirty="0" err="1">
                <a:solidFill>
                  <a:schemeClr val="accent1"/>
                </a:solidFill>
              </a:rPr>
              <a:t>v</a:t>
            </a:r>
            <a:r>
              <a:rPr lang="en-US" sz="1400" u="sng" dirty="0">
                <a:solidFill>
                  <a:schemeClr val="accent1"/>
                </a:solidFill>
              </a:rPr>
              <a:t>/</a:t>
            </a:r>
            <a:r>
              <a:rPr lang="en-US" sz="1400" u="sng" dirty="0" err="1">
                <a:solidFill>
                  <a:schemeClr val="accent1"/>
                </a:solidFill>
              </a:rPr>
              <a:t>imgpkg</a:t>
            </a:r>
            <a:endParaRPr lang="en-US" sz="1400" u="sng" dirty="0">
              <a:solidFill>
                <a:schemeClr val="accent1"/>
              </a:solidFill>
            </a:endParaRPr>
          </a:p>
          <a:p>
            <a:pPr marL="285750" lvl="0" indent="-285750" algn="l" rtl="0">
              <a:spcBef>
                <a:spcPts val="0"/>
              </a:spcBef>
              <a:spcAft>
                <a:spcPts val="1200"/>
              </a:spcAft>
              <a:buFontTx/>
              <a:buChar char="-"/>
            </a:pPr>
            <a:r>
              <a:rPr lang="en-AU" sz="1400" b="0" i="0" u="none" strike="noStrike" dirty="0">
                <a:solidFill>
                  <a:schemeClr val="tx1"/>
                </a:solidFill>
                <a:effectLst/>
                <a:latin typeface="+mn-lt"/>
              </a:rPr>
              <a:t>Package, distribute, and relocate your Kubernetes configuration and dependent OCI images as one OCI artifact: </a:t>
            </a:r>
            <a:r>
              <a:rPr lang="en-AU" sz="1400" b="0" i="1" u="none" strike="noStrike" dirty="0">
                <a:solidFill>
                  <a:schemeClr val="tx1"/>
                </a:solidFill>
                <a:effectLst/>
                <a:latin typeface="+mn-lt"/>
              </a:rPr>
              <a:t>a bundle</a:t>
            </a:r>
            <a:r>
              <a:rPr lang="en-AU" sz="1400" b="0" i="0" u="none" strike="noStrike" dirty="0">
                <a:solidFill>
                  <a:schemeClr val="tx1"/>
                </a:solidFill>
                <a:effectLst/>
                <a:latin typeface="+mn-lt"/>
              </a:rPr>
              <a:t>.</a:t>
            </a:r>
          </a:p>
          <a:p>
            <a:pPr marL="285750" lvl="0" indent="-285750" algn="l" rtl="0">
              <a:spcBef>
                <a:spcPts val="0"/>
              </a:spcBef>
              <a:spcAft>
                <a:spcPts val="1200"/>
              </a:spcAft>
              <a:buFontTx/>
              <a:buChar char="-"/>
            </a:pPr>
            <a:r>
              <a:rPr lang="en-AU" sz="1400" b="0" i="0" u="none" strike="noStrike" dirty="0">
                <a:solidFill>
                  <a:schemeClr val="tx1"/>
                </a:solidFill>
                <a:effectLst/>
                <a:latin typeface="+mn-lt"/>
              </a:rPr>
              <a:t>Consume bundles with confidence that their contents are unchanged after relocation.</a:t>
            </a:r>
            <a:endParaRPr lang="en-US" sz="1400" dirty="0">
              <a:solidFill>
                <a:schemeClr val="tx1"/>
              </a:solidFill>
              <a:latin typeface="+mn-lt"/>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4"/>
          <a:stretch>
            <a:fillRect/>
          </a:stretch>
        </p:blipFill>
        <p:spPr>
          <a:xfrm>
            <a:off x="115077" y="247299"/>
            <a:ext cx="2002972" cy="65722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138A2447-C276-1BBF-93E0-EEC5FBB4332F}"/>
              </a:ext>
            </a:extLst>
          </p:cNvPr>
          <p:cNvPicPr>
            <a:picLocks noChangeAspect="1"/>
          </p:cNvPicPr>
          <p:nvPr/>
        </p:nvPicPr>
        <p:blipFill>
          <a:blip r:embed="rId5"/>
          <a:stretch>
            <a:fillRect/>
          </a:stretch>
        </p:blipFill>
        <p:spPr>
          <a:xfrm>
            <a:off x="259455" y="1063264"/>
            <a:ext cx="3486377" cy="1646918"/>
          </a:xfrm>
          <a:prstGeom prst="rect">
            <a:avLst/>
          </a:prstGeom>
        </p:spPr>
      </p:pic>
      <p:pic>
        <p:nvPicPr>
          <p:cNvPr id="2" name="Picture 1" descr="A diagram of a diagram&#10;&#10;Description automatically generated">
            <a:extLst>
              <a:ext uri="{FF2B5EF4-FFF2-40B4-BE49-F238E27FC236}">
                <a16:creationId xmlns:a16="http://schemas.microsoft.com/office/drawing/2014/main" id="{7834B38C-96B5-D018-8C53-AB4F351CB155}"/>
              </a:ext>
            </a:extLst>
          </p:cNvPr>
          <p:cNvPicPr>
            <a:picLocks noChangeAspect="1"/>
          </p:cNvPicPr>
          <p:nvPr/>
        </p:nvPicPr>
        <p:blipFill>
          <a:blip r:embed="rId6"/>
          <a:stretch>
            <a:fillRect/>
          </a:stretch>
        </p:blipFill>
        <p:spPr>
          <a:xfrm>
            <a:off x="1149793" y="2868922"/>
            <a:ext cx="3212064" cy="1328064"/>
          </a:xfrm>
          <a:prstGeom prst="rect">
            <a:avLst/>
          </a:prstGeom>
        </p:spPr>
      </p:pic>
      <p:pic>
        <p:nvPicPr>
          <p:cNvPr id="4" name="Picture 3" descr="A diagram of a process&#10;&#10;Description automatically generated">
            <a:extLst>
              <a:ext uri="{FF2B5EF4-FFF2-40B4-BE49-F238E27FC236}">
                <a16:creationId xmlns:a16="http://schemas.microsoft.com/office/drawing/2014/main" id="{4993E555-ED1C-27A0-B0CB-7DD0D479B934}"/>
              </a:ext>
            </a:extLst>
          </p:cNvPr>
          <p:cNvPicPr>
            <a:picLocks noChangeAspect="1"/>
          </p:cNvPicPr>
          <p:nvPr/>
        </p:nvPicPr>
        <p:blipFill>
          <a:blip r:embed="rId7"/>
          <a:stretch>
            <a:fillRect/>
          </a:stretch>
        </p:blipFill>
        <p:spPr>
          <a:xfrm>
            <a:off x="4462230" y="2868922"/>
            <a:ext cx="3109644" cy="1328064"/>
          </a:xfrm>
          <a:prstGeom prst="rect">
            <a:avLst/>
          </a:prstGeom>
        </p:spPr>
      </p:pic>
    </p:spTree>
    <p:extLst>
      <p:ext uri="{BB962C8B-B14F-4D97-AF65-F5344CB8AC3E}">
        <p14:creationId xmlns:p14="http://schemas.microsoft.com/office/powerpoint/2010/main" val="46471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745832" y="247299"/>
            <a:ext cx="125930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Imgpkg</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D1B5B50-9AB4-F32E-F016-6C17B13DD54B}"/>
              </a:ext>
            </a:extLst>
          </p:cNvPr>
          <p:cNvPicPr>
            <a:picLocks noChangeAspect="1"/>
          </p:cNvPicPr>
          <p:nvPr/>
        </p:nvPicPr>
        <p:blipFill>
          <a:blip r:embed="rId4"/>
          <a:stretch>
            <a:fillRect/>
          </a:stretch>
        </p:blipFill>
        <p:spPr>
          <a:xfrm>
            <a:off x="4572000" y="1405733"/>
            <a:ext cx="3874169" cy="27111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2FCF1FA-EE2C-B3D0-4360-D9CC73DD4E83}"/>
              </a:ext>
            </a:extLst>
          </p:cNvPr>
          <p:cNvPicPr>
            <a:picLocks noChangeAspect="1"/>
          </p:cNvPicPr>
          <p:nvPr/>
        </p:nvPicPr>
        <p:blipFill>
          <a:blip r:embed="rId5"/>
          <a:stretch>
            <a:fillRect/>
          </a:stretch>
        </p:blipFill>
        <p:spPr>
          <a:xfrm>
            <a:off x="294460" y="1405733"/>
            <a:ext cx="4093058" cy="2711117"/>
          </a:xfrm>
          <a:prstGeom prst="rect">
            <a:avLst/>
          </a:prstGeom>
        </p:spPr>
      </p:pic>
      <p:pic>
        <p:nvPicPr>
          <p:cNvPr id="10" name="Picture 9">
            <a:extLst>
              <a:ext uri="{FF2B5EF4-FFF2-40B4-BE49-F238E27FC236}">
                <a16:creationId xmlns:a16="http://schemas.microsoft.com/office/drawing/2014/main" id="{12A37C57-5889-E0EF-EED1-D54CDBBCE514}"/>
              </a:ext>
            </a:extLst>
          </p:cNvPr>
          <p:cNvPicPr>
            <a:picLocks noChangeAspect="1"/>
          </p:cNvPicPr>
          <p:nvPr/>
        </p:nvPicPr>
        <p:blipFill>
          <a:blip r:embed="rId6"/>
          <a:stretch>
            <a:fillRect/>
          </a:stretch>
        </p:blipFill>
        <p:spPr>
          <a:xfrm>
            <a:off x="866273" y="904524"/>
            <a:ext cx="7162800" cy="458301"/>
          </a:xfrm>
          <a:prstGeom prst="rect">
            <a:avLst/>
          </a:prstGeom>
        </p:spPr>
      </p:pic>
    </p:spTree>
    <p:extLst>
      <p:ext uri="{BB962C8B-B14F-4D97-AF65-F5344CB8AC3E}">
        <p14:creationId xmlns:p14="http://schemas.microsoft.com/office/powerpoint/2010/main" val="151693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E9D5-8DF9-FFCC-DAE1-3261F5F0BEDD}"/>
              </a:ext>
            </a:extLst>
          </p:cNvPr>
          <p:cNvSpPr>
            <a:spLocks noGrp="1"/>
          </p:cNvSpPr>
          <p:nvPr>
            <p:ph type="title"/>
          </p:nvPr>
        </p:nvSpPr>
        <p:spPr/>
        <p:txBody>
          <a:bodyPr>
            <a:normAutofit fontScale="90000"/>
          </a:bodyPr>
          <a:lstStyle/>
          <a:p>
            <a:r>
              <a:rPr lang="en-US" dirty="0"/>
              <a:t>The Issue</a:t>
            </a:r>
          </a:p>
        </p:txBody>
      </p:sp>
      <p:pic>
        <p:nvPicPr>
          <p:cNvPr id="9" name="Picture 8" descr="A screenshot of a computer program&#10;&#10;Description automatically generated">
            <a:extLst>
              <a:ext uri="{FF2B5EF4-FFF2-40B4-BE49-F238E27FC236}">
                <a16:creationId xmlns:a16="http://schemas.microsoft.com/office/drawing/2014/main" id="{2B89BAFD-7F38-48BB-C756-CFC54378989F}"/>
              </a:ext>
            </a:extLst>
          </p:cNvPr>
          <p:cNvPicPr>
            <a:picLocks noChangeAspect="1"/>
          </p:cNvPicPr>
          <p:nvPr/>
        </p:nvPicPr>
        <p:blipFill>
          <a:blip r:embed="rId3"/>
          <a:stretch>
            <a:fillRect/>
          </a:stretch>
        </p:blipFill>
        <p:spPr>
          <a:xfrm>
            <a:off x="425116" y="1205545"/>
            <a:ext cx="7772400" cy="2732409"/>
          </a:xfrm>
          <a:prstGeom prst="rect">
            <a:avLst/>
          </a:prstGeom>
        </p:spPr>
      </p:pic>
    </p:spTree>
    <p:extLst>
      <p:ext uri="{BB962C8B-B14F-4D97-AF65-F5344CB8AC3E}">
        <p14:creationId xmlns:p14="http://schemas.microsoft.com/office/powerpoint/2010/main" val="38712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641558" y="247299"/>
            <a:ext cx="1716505"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chemeClr val="tx1"/>
                </a:solidFill>
              </a:rPr>
              <a:t>Learnings</a:t>
            </a:r>
            <a:endParaRPr dirty="0">
              <a:solidFill>
                <a:schemeClr val="tx1"/>
              </a:solidFill>
            </a:endParaRPr>
          </a:p>
        </p:txBody>
      </p:sp>
      <p:pic>
        <p:nvPicPr>
          <p:cNvPr id="5" name="Picture 4" descr="A logo with a blue and white background&#10;&#10;Description automatically generated with medium confidence">
            <a:extLst>
              <a:ext uri="{FF2B5EF4-FFF2-40B4-BE49-F238E27FC236}">
                <a16:creationId xmlns:a16="http://schemas.microsoft.com/office/drawing/2014/main" id="{90A94C5A-8928-AC3F-FE99-19627E2506CD}"/>
              </a:ext>
            </a:extLst>
          </p:cNvPr>
          <p:cNvPicPr>
            <a:picLocks noChangeAspect="1"/>
          </p:cNvPicPr>
          <p:nvPr/>
        </p:nvPicPr>
        <p:blipFill>
          <a:blip r:embed="rId3"/>
          <a:stretch>
            <a:fillRect/>
          </a:stretch>
        </p:blipFill>
        <p:spPr>
          <a:xfrm>
            <a:off x="115077" y="247299"/>
            <a:ext cx="2002972" cy="657225"/>
          </a:xfrm>
          <a:prstGeom prst="rect">
            <a:avLst/>
          </a:prstGeom>
        </p:spPr>
      </p:pic>
      <p:sp>
        <p:nvSpPr>
          <p:cNvPr id="4" name="Text Placeholder 3">
            <a:extLst>
              <a:ext uri="{FF2B5EF4-FFF2-40B4-BE49-F238E27FC236}">
                <a16:creationId xmlns:a16="http://schemas.microsoft.com/office/drawing/2014/main" id="{45EDFF21-814F-9801-2397-07FA497C34F2}"/>
              </a:ext>
            </a:extLst>
          </p:cNvPr>
          <p:cNvSpPr>
            <a:spLocks noGrp="1"/>
          </p:cNvSpPr>
          <p:nvPr>
            <p:ph type="body" idx="1"/>
          </p:nvPr>
        </p:nvSpPr>
        <p:spPr/>
        <p:txBody>
          <a:bodyPr/>
          <a:lstStyle/>
          <a:p>
            <a:pPr marL="114300" indent="0">
              <a:buNone/>
            </a:pPr>
            <a:r>
              <a:rPr lang="en-US" dirty="0"/>
              <a:t># 1 Don’t underestimate yourself !!</a:t>
            </a:r>
          </a:p>
          <a:p>
            <a:pPr marL="114300" indent="0">
              <a:buNone/>
            </a:pPr>
            <a:r>
              <a:rPr lang="en-US" dirty="0"/>
              <a:t># 2 Don’t overestimate yourself !!</a:t>
            </a:r>
          </a:p>
          <a:p>
            <a:pPr marL="114300" indent="0">
              <a:buNone/>
            </a:pPr>
            <a:r>
              <a:rPr lang="en-US" dirty="0"/>
              <a:t># 3 Communicate, Communicate, Communicate !!</a:t>
            </a:r>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1630460266"/>
      </p:ext>
    </p:extLst>
  </p:cSld>
  <p:clrMapOvr>
    <a:masterClrMapping/>
  </p:clrMapOvr>
</p:sld>
</file>

<file path=ppt/theme/theme1.xml><?xml version="1.0" encoding="utf-8"?>
<a:theme xmlns:a="http://schemas.openxmlformats.org/drawingml/2006/main" name="OSSNA24">
  <a:themeElements>
    <a:clrScheme name="Simple Light">
      <a:dk1>
        <a:srgbClr val="000000"/>
      </a:dk1>
      <a:lt1>
        <a:srgbClr val="FFFFFF"/>
      </a:lt1>
      <a:dk2>
        <a:srgbClr val="595959"/>
      </a:dk2>
      <a:lt2>
        <a:srgbClr val="EEEEEE"/>
      </a:lt2>
      <a:accent1>
        <a:srgbClr val="AD1D4A"/>
      </a:accent1>
      <a:accent2>
        <a:srgbClr val="D43F5B"/>
      </a:accent2>
      <a:accent3>
        <a:srgbClr val="F6D110"/>
      </a:accent3>
      <a:accent4>
        <a:srgbClr val="333333"/>
      </a:accent4>
      <a:accent5>
        <a:srgbClr val="FFFFFF"/>
      </a:accent5>
      <a:accent6>
        <a:srgbClr val="999999"/>
      </a:accent6>
      <a:hlink>
        <a:srgbClr val="AD1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3057</TotalTime>
  <Words>875</Words>
  <Application>Microsoft Macintosh PowerPoint</Application>
  <PresentationFormat>On-screen Show (16:9)</PresentationFormat>
  <Paragraphs>120</Paragraphs>
  <Slides>20</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Verdana</vt:lpstr>
      <vt:lpstr>OSSNA24</vt:lpstr>
      <vt:lpstr> Impact of LFX Mentorship :   My learnings at Carvel and the journey beyond</vt:lpstr>
      <vt:lpstr>About Me</vt:lpstr>
      <vt:lpstr>Mentors</vt:lpstr>
      <vt:lpstr>PowerPoint Presentation</vt:lpstr>
      <vt:lpstr>   The Carvel Philosophy ?</vt:lpstr>
      <vt:lpstr>Imgpkg</vt:lpstr>
      <vt:lpstr>Imgpkg</vt:lpstr>
      <vt:lpstr>The Issue</vt:lpstr>
      <vt:lpstr>Learnings</vt:lpstr>
      <vt:lpstr>Learnings</vt:lpstr>
      <vt:lpstr>  </vt:lpstr>
      <vt:lpstr>Learnings</vt:lpstr>
      <vt:lpstr>  </vt:lpstr>
      <vt:lpstr>Technical Learnings</vt:lpstr>
      <vt:lpstr>The Journey Beyond</vt:lpstr>
      <vt:lpstr>The Journey Beyond</vt:lpstr>
      <vt:lpstr>The Journey Beyond</vt:lpstr>
      <vt:lpstr>The Journey Beyond</vt:lpstr>
      <vt:lpstr>What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Ashish Kumar</cp:lastModifiedBy>
  <cp:revision>10</cp:revision>
  <dcterms:modified xsi:type="dcterms:W3CDTF">2024-09-16T13:07:27Z</dcterms:modified>
</cp:coreProperties>
</file>